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entation.xml" ContentType="application/vnd.openxmlformats-officedocument.presentationml.presentation.main+xml"/>
  <Override PartName="/ppt/slides/slide70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65.xml" ContentType="application/vnd.openxmlformats-officedocument.presentationml.slide+xml"/>
  <Override PartName="/ppt/slides/slide54.xml" ContentType="application/vnd.openxmlformats-officedocument.presentationml.slide+xml"/>
  <Override PartName="/ppt/slides/slide66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6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77"/>
  </p:notesMasterIdLst>
  <p:sldIdLst>
    <p:sldId id="256" r:id="rId5"/>
    <p:sldId id="318" r:id="rId6"/>
    <p:sldId id="342" r:id="rId7"/>
    <p:sldId id="344" r:id="rId8"/>
    <p:sldId id="345" r:id="rId9"/>
    <p:sldId id="337" r:id="rId10"/>
    <p:sldId id="386" r:id="rId11"/>
    <p:sldId id="333" r:id="rId12"/>
    <p:sldId id="389" r:id="rId13"/>
    <p:sldId id="390" r:id="rId14"/>
    <p:sldId id="391" r:id="rId15"/>
    <p:sldId id="392" r:id="rId16"/>
    <p:sldId id="393" r:id="rId17"/>
    <p:sldId id="394" r:id="rId18"/>
    <p:sldId id="338" r:id="rId19"/>
    <p:sldId id="398" r:id="rId20"/>
    <p:sldId id="397" r:id="rId21"/>
    <p:sldId id="396" r:id="rId22"/>
    <p:sldId id="395" r:id="rId23"/>
    <p:sldId id="383" r:id="rId24"/>
    <p:sldId id="341" r:id="rId25"/>
    <p:sldId id="381" r:id="rId26"/>
    <p:sldId id="384" r:id="rId27"/>
    <p:sldId id="385" r:id="rId28"/>
    <p:sldId id="400" r:id="rId29"/>
    <p:sldId id="399" r:id="rId30"/>
    <p:sldId id="401" r:id="rId31"/>
    <p:sldId id="402" r:id="rId32"/>
    <p:sldId id="403" r:id="rId33"/>
    <p:sldId id="404" r:id="rId34"/>
    <p:sldId id="405" r:id="rId35"/>
    <p:sldId id="406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349" r:id="rId44"/>
    <p:sldId id="382" r:id="rId45"/>
    <p:sldId id="351" r:id="rId46"/>
    <p:sldId id="352" r:id="rId47"/>
    <p:sldId id="353" r:id="rId48"/>
    <p:sldId id="354" r:id="rId49"/>
    <p:sldId id="355" r:id="rId50"/>
    <p:sldId id="415" r:id="rId51"/>
    <p:sldId id="416" r:id="rId52"/>
    <p:sldId id="358" r:id="rId53"/>
    <p:sldId id="359" r:id="rId54"/>
    <p:sldId id="360" r:id="rId55"/>
    <p:sldId id="361" r:id="rId56"/>
    <p:sldId id="362" r:id="rId57"/>
    <p:sldId id="417" r:id="rId58"/>
    <p:sldId id="420" r:id="rId59"/>
    <p:sldId id="365" r:id="rId60"/>
    <p:sldId id="366" r:id="rId61"/>
    <p:sldId id="367" r:id="rId62"/>
    <p:sldId id="368" r:id="rId63"/>
    <p:sldId id="369" r:id="rId64"/>
    <p:sldId id="370" r:id="rId65"/>
    <p:sldId id="419" r:id="rId66"/>
    <p:sldId id="418" r:id="rId67"/>
    <p:sldId id="373" r:id="rId68"/>
    <p:sldId id="374" r:id="rId69"/>
    <p:sldId id="375" r:id="rId70"/>
    <p:sldId id="421" r:id="rId71"/>
    <p:sldId id="377" r:id="rId72"/>
    <p:sldId id="378" r:id="rId73"/>
    <p:sldId id="379" r:id="rId74"/>
    <p:sldId id="380" r:id="rId75"/>
    <p:sldId id="320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300"/>
    <a:srgbClr val="ECA440"/>
    <a:srgbClr val="F2A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73"/>
  </p:normalViewPr>
  <p:slideViewPr>
    <p:cSldViewPr snapToGrid="0" snapToObjects="1">
      <p:cViewPr varScale="1">
        <p:scale>
          <a:sx n="111" d="100"/>
          <a:sy n="111" d="100"/>
        </p:scale>
        <p:origin x="4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customXml" Target="../customXml/item4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A5741-AD4E-AB4C-9C5F-8151FAF092D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507F4-E5D3-A843-80EF-72053522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0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SPM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A5705-82DB-4B1A-A906-E197663F79FB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511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That the value exceeds varaince threshold and requires comment\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B5CBCE-D84A-4AAF-9BD0-4EB331583CC6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552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That the value exceeds varaince threshold and requires comment\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71BFC2-C109-4B41-8FCC-2B9DE55ED7D4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678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E67E4C-8A40-4F78-B7AE-46CF4973D10A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140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Ax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D03DA0-164E-6943-B7EE-FFE527A96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"/>
            <a:ext cx="12192000" cy="6855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AE07B-DE63-504C-A1BE-1670BAC4B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7" y="1859132"/>
            <a:ext cx="10015728" cy="1799397"/>
          </a:xfrm>
        </p:spPr>
        <p:txBody>
          <a:bodyPr anchor="b">
            <a:normAutofit/>
          </a:bodyPr>
          <a:lstStyle>
            <a:lvl1pPr algn="l">
              <a:defRPr sz="4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79BA-D40F-0C44-933A-3862FB89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145" y="3728619"/>
            <a:ext cx="10014007" cy="1114686"/>
          </a:xfrm>
        </p:spPr>
        <p:txBody>
          <a:bodyPr/>
          <a:lstStyle>
            <a:lvl1pPr marL="0" indent="0" algn="l">
              <a:buNone/>
              <a:defRPr sz="2400" spc="200" baseline="0">
                <a:solidFill>
                  <a:srgbClr val="EDA9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AEB5-67D2-3940-B467-5B91769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7145" y="6173787"/>
            <a:ext cx="4608007" cy="365125"/>
          </a:xfrm>
        </p:spPr>
        <p:txBody>
          <a:bodyPr/>
          <a:lstStyle>
            <a:lvl1pPr>
              <a:defRPr>
                <a:solidFill>
                  <a:srgbClr val="EDA94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A3936-BEC5-004F-9A2F-0031D1292B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528" y="776488"/>
            <a:ext cx="2534775" cy="1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ntent Pictur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" y="1078"/>
            <a:ext cx="12203321" cy="6855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72CBA-A772-124E-B651-A443D8E899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1040"/>
            <a:ext cx="121920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617" y="365125"/>
            <a:ext cx="49445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B7CC-7618-4642-8E92-D1208614A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17" y="1825625"/>
            <a:ext cx="494451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558DB0-B7A6-874C-B30C-47450E25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F1EFF-B892-CE43-950C-A00E520F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C16287-FD94-6744-B816-206E0F2879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03938" cy="6410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7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RG 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7"/>
            <a:ext cx="3774831" cy="687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72CBA-A772-124E-B651-A443D8E899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10739"/>
            <a:ext cx="121920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40" y="784934"/>
            <a:ext cx="2988875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B7CC-7618-4642-8E92-D1208614A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41" y="2227385"/>
            <a:ext cx="2988874" cy="394957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290513" indent="-233363">
              <a:tabLst/>
              <a:defRPr sz="1800">
                <a:solidFill>
                  <a:schemeClr val="bg1"/>
                </a:solidFill>
              </a:defRPr>
            </a:lvl2pPr>
            <a:lvl3pPr marL="523875" indent="-222250">
              <a:tabLst/>
              <a:defRPr sz="1800">
                <a:solidFill>
                  <a:schemeClr val="bg1"/>
                </a:solidFill>
              </a:defRPr>
            </a:lvl3pPr>
            <a:lvl4pPr marL="803275" indent="-233363">
              <a:tabLst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558DB0-B7A6-874C-B30C-47450E25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F1EFF-B892-CE43-950C-A00E520F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72CBA-A772-124E-B651-A443D8E89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1040"/>
            <a:ext cx="12192000" cy="4572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DCFB70-D0D0-3342-9E68-2E86136C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DEB348-D660-4649-8A43-FF1CA0FC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8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" y="1078"/>
            <a:ext cx="12195383" cy="685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72CBA-A772-124E-B651-A443D8E899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1040"/>
            <a:ext cx="12192000" cy="45720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CFB70-D0D0-3342-9E68-2E86136C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CDEB348-D660-4649-8A43-FF1CA0FC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Kaufman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D03DA0-164E-6943-B7EE-FFE527A96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2000" cy="6855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AE07B-DE63-504C-A1BE-1670BAC4B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7" y="1859132"/>
            <a:ext cx="10025535" cy="1799397"/>
          </a:xfrm>
        </p:spPr>
        <p:txBody>
          <a:bodyPr anchor="b">
            <a:normAutofit/>
          </a:bodyPr>
          <a:lstStyle>
            <a:lvl1pPr algn="l">
              <a:defRPr sz="4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79BA-D40F-0C44-933A-3862FB89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145" y="3728619"/>
            <a:ext cx="10025535" cy="1114686"/>
          </a:xfrm>
        </p:spPr>
        <p:txBody>
          <a:bodyPr/>
          <a:lstStyle>
            <a:lvl1pPr marL="0" indent="0" algn="l">
              <a:buNone/>
              <a:defRPr sz="2400" spc="200" baseline="0">
                <a:solidFill>
                  <a:srgbClr val="EDA9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AEB5-67D2-3940-B467-5B91769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173787"/>
            <a:ext cx="4608007" cy="365125"/>
          </a:xfrm>
        </p:spPr>
        <p:txBody>
          <a:bodyPr/>
          <a:lstStyle>
            <a:lvl1pPr>
              <a:defRPr>
                <a:solidFill>
                  <a:srgbClr val="EDA94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6F427-2EE4-9B48-87D7-283AED761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617" y="1151270"/>
            <a:ext cx="2084733" cy="3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1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B6963-593F-964D-96A6-AE270BE3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5" y="978408"/>
            <a:ext cx="9982863" cy="2459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7F36-8F5F-F143-9DB2-17A22BE1B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905" y="3602292"/>
            <a:ext cx="100085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C1F9BE-579A-3B4E-B6E4-77D778D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3EDF9E-680A-F14E-8DEC-54023C32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" y="1078"/>
            <a:ext cx="12195383" cy="68556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3771A4-5441-5543-A36F-413228054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279" y="1013946"/>
            <a:ext cx="10779105" cy="2414945"/>
          </a:xfrm>
        </p:spPr>
        <p:txBody>
          <a:bodyPr anchor="b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EB4166D-0F40-7544-8150-E7E500A48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280" y="3590420"/>
            <a:ext cx="10779104" cy="1529181"/>
          </a:xfrm>
        </p:spPr>
        <p:txBody>
          <a:bodyPr/>
          <a:lstStyle>
            <a:lvl1pPr marL="0" indent="0" algn="ctr">
              <a:buNone/>
              <a:defRPr sz="2400" spc="0" baseline="0">
                <a:solidFill>
                  <a:srgbClr val="EDA9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7C1F9BE-579A-3B4E-B6E4-77D778D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73EDF9E-680A-F14E-8DEC-54023C32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1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611-8F84-DD4C-9CE2-3A662F082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471" y="365125"/>
            <a:ext cx="10779105" cy="1325563"/>
          </a:xfrm>
        </p:spPr>
        <p:txBody>
          <a:bodyPr>
            <a:normAutofit/>
          </a:bodyPr>
          <a:lstStyle>
            <a:lvl1pPr>
              <a:defRPr sz="2800" b="1" spc="140" baseline="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C03E-1754-1C4B-B34F-41635382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71" y="1825625"/>
            <a:ext cx="10779105" cy="43513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31331"/>
                </a:solidFill>
              </a:defRPr>
            </a:lvl1pPr>
            <a:lvl2pPr>
              <a:defRPr>
                <a:solidFill>
                  <a:srgbClr val="131331"/>
                </a:solidFill>
              </a:defRPr>
            </a:lvl2pPr>
            <a:lvl3pPr>
              <a:defRPr>
                <a:solidFill>
                  <a:srgbClr val="131331"/>
                </a:solidFill>
              </a:defRPr>
            </a:lvl3pPr>
            <a:lvl4pPr>
              <a:defRPr>
                <a:solidFill>
                  <a:srgbClr val="131331"/>
                </a:solidFill>
              </a:defRPr>
            </a:lvl4pPr>
            <a:lvl5pPr>
              <a:defRPr>
                <a:solidFill>
                  <a:srgbClr val="13133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1F9BE-579A-3B4E-B6E4-77D778D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DF9E-680A-F14E-8DEC-54023C32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68EB18-BC60-1F47-818D-83032CFD8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" y="1078"/>
            <a:ext cx="12195383" cy="68556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611-8F84-DD4C-9CE2-3A662F082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471" y="365125"/>
            <a:ext cx="10779105" cy="1325563"/>
          </a:xfrm>
        </p:spPr>
        <p:txBody>
          <a:bodyPr>
            <a:normAutofit/>
          </a:bodyPr>
          <a:lstStyle>
            <a:lvl1pPr>
              <a:defRPr sz="28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C03E-1754-1C4B-B34F-41635382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71" y="1825625"/>
            <a:ext cx="10779105" cy="43513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DF9E-680A-F14E-8DEC-54023C32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1F9BE-579A-3B4E-B6E4-77D778D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715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617" y="365125"/>
            <a:ext cx="10750959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B7CC-7618-4642-8E92-D1208614A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17" y="1825625"/>
            <a:ext cx="530418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489A0-CF75-D242-9D3A-0E1BE13EB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9437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558DB0-B7A6-874C-B30C-47450E25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F1EFF-B892-CE43-950C-A00E520F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3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" y="1078"/>
            <a:ext cx="12195383" cy="6855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472CBA-A772-124E-B651-A443D8E899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1040"/>
            <a:ext cx="121920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617" y="365125"/>
            <a:ext cx="1075095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B7CC-7618-4642-8E92-D1208614A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17" y="1825625"/>
            <a:ext cx="530418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489A0-CF75-D242-9D3A-0E1BE13EB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9437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558DB0-B7A6-874C-B30C-47450E25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F1EFF-B892-CE43-950C-A00E520F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ntent Pictur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472CBA-A772-124E-B651-A443D8E89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1040"/>
            <a:ext cx="121920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617" y="365125"/>
            <a:ext cx="4953663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B7CC-7618-4642-8E92-D1208614A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17" y="1825625"/>
            <a:ext cx="49536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558DB0-B7A6-874C-B30C-47450E25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r>
              <a:rPr lang="en-US" dirty="0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F1EFF-B892-CE43-950C-A00E520F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8E6EAC-05CE-7443-9EB2-3A835C7AFE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4103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BF17E-AB30-6E41-9914-BF56C42C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401F-3591-A242-BC7D-5935D3B4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8C62-738A-0140-85BC-164E03A7F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8D2F5-6B92-CE4A-A714-EDA68AA73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Kaufman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54DF-6781-124C-B0AB-9E98667C7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8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84" r:id="rId4"/>
    <p:sldLayoutId id="2147483676" r:id="rId5"/>
    <p:sldLayoutId id="2147483675" r:id="rId6"/>
    <p:sldLayoutId id="2147483679" r:id="rId7"/>
    <p:sldLayoutId id="2147483680" r:id="rId8"/>
    <p:sldLayoutId id="2147483682" r:id="rId9"/>
    <p:sldLayoutId id="2147483683" r:id="rId10"/>
    <p:sldLayoutId id="2147483686" r:id="rId11"/>
    <p:sldLayoutId id="2147483681" r:id="rId12"/>
    <p:sldLayoutId id="214748368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GulimChe" panose="020B0609000101010101" pitchFamily="49" charset="-127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GulimChe" panose="020B0609000101010101" pitchFamily="49" charset="-127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GulimChe" panose="020B0609000101010101" pitchFamily="49" charset="-127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GulimChe" panose="020B0609000101010101" pitchFamily="49" charset="-127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GulimChe" panose="020B0609000101010101" pitchFamily="49" charset="-127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GulimChe" panose="020B0609000101010101" pitchFamily="49" charset="-127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BC51-BA85-414D-BBD3-F433B14F99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BUDGETING USER </a:t>
            </a:r>
            <a:r>
              <a:rPr lang="en-US" dirty="0"/>
              <a:t>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D0897-3293-5942-8118-0F609A97A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B0207-BDAB-B649-B99A-E4DBF95A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</a:t>
            </a:r>
            <a:r>
              <a:rPr lang="en-US" dirty="0"/>
              <a:t>1, 2019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57187" y="231261"/>
            <a:ext cx="2880852" cy="10618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 </a:t>
            </a:r>
            <a:r>
              <a:rPr lang="en-US" sz="2400" dirty="0" smtClean="0"/>
              <a:t>logo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0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7471" y="802257"/>
            <a:ext cx="10779105" cy="516722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Open Next Year Budget Plan Files from the “Budgeting” Task Pane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32" y="1419953"/>
            <a:ext cx="3761905" cy="446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5192" y="2622234"/>
            <a:ext cx="565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difference between: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Next Year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Current Year Budgets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83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7471" y="802257"/>
            <a:ext cx="10779105" cy="516722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Open selected Budget Plan File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624155" y="1707834"/>
            <a:ext cx="2975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Security allows you to see only the departments you are responsible to budget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08" y="1255193"/>
            <a:ext cx="7514286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Review “Budget Guide” Task Pane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514271" y="786514"/>
            <a:ext cx="31313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Budget Guide Task Pane has hyperlinks to each section of the plan file where you complete your budget work.</a:t>
            </a:r>
          </a:p>
          <a:p>
            <a:endParaRPr lang="en-US" sz="2400" dirty="0"/>
          </a:p>
          <a:p>
            <a:r>
              <a:rPr lang="en-US" sz="2400" dirty="0" smtClean="0"/>
              <a:t>The Budget Guide Task Pane steps are in the order that Kaufman Hall considers “Best Practice” to complete your plan file.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36" y="923798"/>
            <a:ext cx="7257458" cy="53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Budget Plan File Legend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720642" y="1890695"/>
            <a:ext cx="3666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Cells in the Budget Plan File have three colors: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White – Protected Cells that can not be altered.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Blue – Cells where you can key in your 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Green – A pick list to select your options.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90" y="786514"/>
            <a:ext cx="6542570" cy="53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Saving a Plan File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922909" y="4566305"/>
            <a:ext cx="714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multiple options to save a plan file: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From the Budgeting Guide Task Pane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From the Main Menu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From the Quick Access Toolbar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5" y="1036380"/>
            <a:ext cx="8723201" cy="3239211"/>
          </a:xfrm>
          <a:prstGeom prst="rect">
            <a:avLst/>
          </a:prstGeom>
        </p:spPr>
      </p:pic>
      <p:pic>
        <p:nvPicPr>
          <p:cNvPr id="48132" name="Picture 4" descr="C:\Users\aestey\AppData\Local\Temp\SNAGHTMLafd1d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8" y="4275591"/>
            <a:ext cx="2242407" cy="17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215" y="1708031"/>
            <a:ext cx="8597960" cy="4418134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are the two access points into Axiom: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Windows Client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Excel Client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47" y="614272"/>
            <a:ext cx="10779105" cy="1325563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01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215" y="1708031"/>
            <a:ext cx="8597960" cy="4418134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 task pane do you open to access your plan files?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Budgeting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47" y="614272"/>
            <a:ext cx="10779105" cy="1325563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576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215" y="1708031"/>
            <a:ext cx="8597960" cy="4418134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year are you accessing when you select the Next Year versus the Current Year Budgets?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Next Year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Current Year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47" y="614272"/>
            <a:ext cx="10779105" cy="1325563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71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199" y="1729357"/>
            <a:ext cx="7600950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How can you navigate between the tabs of the plan file?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Budgeting Guide Task Pane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Point and Click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47" y="614272"/>
            <a:ext cx="10779105" cy="1325563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19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199" y="1729357"/>
            <a:ext cx="7600950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>
                <a:ea typeface="Segoe UI" pitchFamily="34" charset="0"/>
                <a:cs typeface="Segoe UI" pitchFamily="34" charset="0"/>
              </a:rPr>
              <a:t>does it mean when a cell has: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white </a:t>
            </a:r>
            <a:r>
              <a:rPr lang="en-US" dirty="0">
                <a:ea typeface="Segoe UI" pitchFamily="34" charset="0"/>
                <a:cs typeface="Segoe UI" pitchFamily="34" charset="0"/>
              </a:rPr>
              <a:t>shading 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blue </a:t>
            </a:r>
            <a:r>
              <a:rPr lang="en-US" dirty="0">
                <a:ea typeface="Segoe UI" pitchFamily="34" charset="0"/>
                <a:cs typeface="Segoe UI" pitchFamily="34" charset="0"/>
              </a:rPr>
              <a:t>shading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green </a:t>
            </a:r>
            <a:r>
              <a:rPr lang="en-US" dirty="0">
                <a:ea typeface="Segoe UI" pitchFamily="34" charset="0"/>
                <a:cs typeface="Segoe UI" pitchFamily="34" charset="0"/>
              </a:rPr>
              <a:t>shading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47" y="614272"/>
            <a:ext cx="10779105" cy="1325563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8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1 – Getting Started</a:t>
            </a:r>
            <a:endParaRPr lang="en-US" dirty="0"/>
          </a:p>
          <a:p>
            <a:r>
              <a:rPr lang="en-US" dirty="0" smtClean="0"/>
              <a:t>Lesson 2 – Budget Process Overview</a:t>
            </a:r>
          </a:p>
          <a:p>
            <a:r>
              <a:rPr lang="en-US" dirty="0" smtClean="0"/>
              <a:t>Lesson 3 – Working with Budgets</a:t>
            </a:r>
          </a:p>
          <a:p>
            <a:r>
              <a:rPr lang="en-US" dirty="0" smtClean="0"/>
              <a:t>Lesson 4 – Review and Submit</a:t>
            </a:r>
          </a:p>
          <a:p>
            <a:r>
              <a:rPr lang="en-US" dirty="0" smtClean="0"/>
              <a:t>Lesson 5 – Publish Budget Plan Files</a:t>
            </a:r>
          </a:p>
          <a:p>
            <a:r>
              <a:rPr lang="en-US" dirty="0" smtClean="0"/>
              <a:t>Wrap Up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© 2019 Kaufman, Hall &amp; Associates, LLC. All rights reserved.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7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24" y="1737984"/>
            <a:ext cx="8612818" cy="4284663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You should now be 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Log in to Axiom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Open the  Budgeting Task Pane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Identify which cells can be changed, based on </a:t>
            </a:r>
            <a:br>
              <a:rPr lang="en-US" dirty="0" smtClean="0"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ea typeface="Segoe UI" pitchFamily="34" charset="0"/>
                <a:cs typeface="Segoe UI" pitchFamily="34" charset="0"/>
              </a:rPr>
              <a:t>color coding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Open, close, and save a budget plan file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47" y="614272"/>
            <a:ext cx="10779105" cy="1325563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9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290764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Process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8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r>
              <a:rPr lang="en-US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By the end of this lesson, you should be 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Understand the purpose of each tab </a:t>
            </a:r>
            <a:r>
              <a:rPr lang="en-US" dirty="0">
                <a:ea typeface="Segoe UI" pitchFamily="34" charset="0"/>
                <a:cs typeface="Segoe UI" pitchFamily="34" charset="0"/>
              </a:rPr>
              <a:t>in a budget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workbook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Understand the time series that interface into the plan files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Understand the Budget methods assigned to a revenue or expense account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endParaRPr lang="en-US" dirty="0">
              <a:ea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- © 2019 Kaufman, Hall &amp; Associates, LLC. All rights reserved.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7471" y="1356519"/>
            <a:ext cx="10779105" cy="43513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Budget Plan file tabs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5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Instructions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246852" y="933163"/>
            <a:ext cx="31313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Instructions tab of a plan file is populated based on dates and assumptions made by your Budget Administrator. </a:t>
            </a:r>
          </a:p>
          <a:p>
            <a:endParaRPr lang="en-US" sz="2400" dirty="0"/>
          </a:p>
          <a:p>
            <a:r>
              <a:rPr lang="en-US" sz="2400" dirty="0" smtClean="0"/>
              <a:t>This tab is for informational purposes only. </a:t>
            </a:r>
          </a:p>
          <a:p>
            <a:endParaRPr lang="en-US" sz="2400" dirty="0"/>
          </a:p>
          <a:p>
            <a:r>
              <a:rPr lang="en-US" sz="2400" dirty="0" smtClean="0"/>
              <a:t>There is no work for you to do on this tab.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704848"/>
            <a:ext cx="6915742" cy="55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Plan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408387" y="813131"/>
            <a:ext cx="39284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Operating Plan tab is an optional tab that is turned on or off by your Administrator. </a:t>
            </a:r>
          </a:p>
          <a:p>
            <a:endParaRPr lang="en-US" sz="2400" dirty="0"/>
          </a:p>
          <a:p>
            <a:r>
              <a:rPr lang="en-US" sz="2400" dirty="0" smtClean="0"/>
              <a:t>These questions are populated by your Budget Administrator as directives from your Finance Team. </a:t>
            </a:r>
          </a:p>
          <a:p>
            <a:endParaRPr lang="en-US" sz="2400" dirty="0"/>
          </a:p>
          <a:p>
            <a:r>
              <a:rPr lang="en-US" sz="2400" dirty="0" smtClean="0"/>
              <a:t>You can add as many rows as you need to answer the questions in this tab.</a:t>
            </a:r>
          </a:p>
          <a:p>
            <a:endParaRPr lang="en-US" sz="2400" dirty="0"/>
          </a:p>
          <a:p>
            <a:r>
              <a:rPr lang="en-US" sz="2400" dirty="0" smtClean="0"/>
              <a:t>Your answers save to the database.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40" y="663395"/>
            <a:ext cx="6594911" cy="55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Stat_Rev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408387" y="663395"/>
            <a:ext cx="39284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Stat_Rev (Statistics and Revenue) tab is where you budget your department statistics, patient revenue, other revenue and deductions at an account level. </a:t>
            </a:r>
          </a:p>
          <a:p>
            <a:endParaRPr lang="en-US" sz="1200" dirty="0"/>
          </a:p>
          <a:p>
            <a:r>
              <a:rPr lang="en-US" sz="2400" dirty="0" smtClean="0"/>
              <a:t>Historical data interfaces into this tab and current run rates plus assigned calculation methods (CM) create your projections for your budget.</a:t>
            </a:r>
          </a:p>
          <a:p>
            <a:endParaRPr lang="en-US" sz="1200" dirty="0"/>
          </a:p>
          <a:p>
            <a:r>
              <a:rPr lang="en-US" sz="2400" dirty="0" smtClean="0"/>
              <a:t>Blue and green cells are areas where you can make adjustments in the plan file.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92" y="661137"/>
            <a:ext cx="6358741" cy="56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Stat_Rev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945593" y="841831"/>
            <a:ext cx="3027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Budget Methods (aka Calc Methods) are pre-defined calculations that your Budget Administrator defined for each account. </a:t>
            </a:r>
          </a:p>
          <a:p>
            <a:endParaRPr lang="en-US" sz="1200" dirty="0"/>
          </a:p>
          <a:p>
            <a:r>
              <a:rPr lang="en-US" sz="2400" dirty="0" smtClean="0"/>
              <a:t>Some CMs allow for different spreading for your next year budget. Other CMs spread your monthly budget based on your statistics spread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7" y="859084"/>
            <a:ext cx="8603826" cy="48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Stat_Rev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45055" y="4554678"/>
            <a:ext cx="11300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Global Drivers are Entity Level Statistics (Patient Days, Discharges, Calendar Days) that are used to temper your key department statistics when projected for budget. </a:t>
            </a:r>
          </a:p>
          <a:p>
            <a:endParaRPr lang="en-US" sz="1200" dirty="0" smtClean="0"/>
          </a:p>
          <a:p>
            <a:r>
              <a:rPr lang="en-US" sz="2400" dirty="0" smtClean="0"/>
              <a:t>Note: Global Drivers are </a:t>
            </a:r>
            <a:r>
              <a:rPr lang="en-US" sz="2400" dirty="0"/>
              <a:t>managed by your Administrator. </a:t>
            </a:r>
            <a:r>
              <a:rPr lang="en-US" sz="2400" dirty="0" smtClean="0"/>
              <a:t>You </a:t>
            </a:r>
            <a:r>
              <a:rPr lang="en-US" sz="2400" dirty="0"/>
              <a:t>will not be able to adjust the Global Drivers.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5" y="984739"/>
            <a:ext cx="10884610" cy="31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</a:t>
            </a:r>
            <a:r>
              <a:rPr lang="en-US" dirty="0" smtClean="0"/>
              <a:t>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By the end of this class, you should be 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Log in to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Axiom Budgeting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Complete each worksheet in your budget workbook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Review and submit budget for approval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© 2019 Kaufman, Hall &amp; Associates, LLC. All rights reserved.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Stat_Rev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06316" y="4642919"/>
            <a:ext cx="11300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Depending on your Administrator setup, you may or may not be able to adjust your monthly statistics. If the cells are blue, you can make monthly adjustments.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2400" dirty="0" smtClean="0"/>
              <a:t>Note: The final month of the budget year will be a plug, so make sure there are no negatives in the last month.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5" y="795357"/>
            <a:ext cx="10181813" cy="38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33835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Expense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332316" y="663395"/>
            <a:ext cx="26730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Expense </a:t>
            </a:r>
            <a:r>
              <a:rPr lang="en-US" sz="2400" dirty="0"/>
              <a:t>tab is where you budget </a:t>
            </a:r>
            <a:r>
              <a:rPr lang="en-US" sz="2400" dirty="0" smtClean="0"/>
              <a:t>all </a:t>
            </a:r>
            <a:r>
              <a:rPr lang="en-US" sz="2400" dirty="0"/>
              <a:t>department </a:t>
            </a:r>
            <a:r>
              <a:rPr lang="en-US" sz="2400" dirty="0" smtClean="0"/>
              <a:t>expenses, except salaries. </a:t>
            </a:r>
          </a:p>
          <a:p>
            <a:endParaRPr lang="en-US" sz="2400" dirty="0"/>
          </a:p>
          <a:p>
            <a:r>
              <a:rPr lang="en-US" sz="2400" dirty="0"/>
              <a:t>Salaries calculations come from the Labor tabs (JobCode, Staffing, Employee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/>
              <a:t>Total Key Statistics are used to drive variable expenses.</a:t>
            </a:r>
          </a:p>
          <a:p>
            <a:r>
              <a:rPr lang="en-US" sz="2400" dirty="0" smtClean="0"/>
              <a:t> 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6" y="966909"/>
            <a:ext cx="8826001" cy="44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10854674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Labor Tabs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95653" y="5096721"/>
            <a:ext cx="10951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JobCode tab is one example of a labor tab </a:t>
            </a:r>
            <a:r>
              <a:rPr lang="en-US" sz="2400" dirty="0"/>
              <a:t>where you </a:t>
            </a:r>
            <a:r>
              <a:rPr lang="en-US" sz="2400" dirty="0" smtClean="0"/>
              <a:t>can budget salaries. </a:t>
            </a:r>
          </a:p>
          <a:p>
            <a:r>
              <a:rPr lang="en-US" sz="2400" dirty="0" smtClean="0"/>
              <a:t>Total </a:t>
            </a:r>
            <a:r>
              <a:rPr lang="en-US" sz="2400" dirty="0"/>
              <a:t>Key Statistics are used to drive variable expenses.</a:t>
            </a:r>
          </a:p>
          <a:p>
            <a:r>
              <a:rPr lang="en-US" sz="2400" dirty="0" smtClean="0"/>
              <a:t> </a:t>
            </a:r>
            <a:endParaRPr lang="en-US" sz="1200" dirty="0"/>
          </a:p>
        </p:txBody>
      </p:sp>
      <p:pic>
        <p:nvPicPr>
          <p:cNvPr id="53252" name="Picture 4" descr="C:\Users\aestey\AppData\Local\Temp\SNAGHTML2954c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6" y="888387"/>
            <a:ext cx="10488096" cy="40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10854674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Empl_List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95653" y="5096721"/>
            <a:ext cx="10951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Employee </a:t>
            </a:r>
            <a:r>
              <a:rPr lang="en-US" sz="2400" dirty="0"/>
              <a:t>List tab, </a:t>
            </a:r>
            <a:r>
              <a:rPr lang="en-US" sz="2400" dirty="0" smtClean="0"/>
              <a:t>is </a:t>
            </a:r>
            <a:r>
              <a:rPr lang="en-US" sz="2400" dirty="0"/>
              <a:t>a reference for the payroll </a:t>
            </a:r>
            <a:r>
              <a:rPr lang="en-US" sz="2400" dirty="0" smtClean="0"/>
              <a:t>tab.</a:t>
            </a:r>
          </a:p>
          <a:p>
            <a:endParaRPr lang="en-US" sz="2400" dirty="0" smtClean="0"/>
          </a:p>
          <a:p>
            <a:r>
              <a:rPr lang="en-US" sz="2400" i="1" dirty="0" smtClean="0"/>
              <a:t>Note: No work is done here </a:t>
            </a:r>
            <a:endParaRPr lang="en-US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0" y="663395"/>
            <a:ext cx="10609087" cy="45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10854674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Initiatives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436633" y="740737"/>
            <a:ext cx="30367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Initiatives tab can be used to layer on strategic initiatives.</a:t>
            </a:r>
          </a:p>
          <a:p>
            <a:endParaRPr lang="en-US" sz="2400" dirty="0" smtClean="0"/>
          </a:p>
          <a:p>
            <a:r>
              <a:rPr lang="en-US" sz="2400" dirty="0" smtClean="0"/>
              <a:t>Once built into your plan file, Initiatives can be easily included or excluded from your budget with the flip of a switch.</a:t>
            </a:r>
          </a:p>
          <a:p>
            <a:endParaRPr lang="en-US" sz="2400" dirty="0"/>
          </a:p>
          <a:p>
            <a:r>
              <a:rPr lang="en-US" sz="2400" dirty="0" smtClean="0"/>
              <a:t>Multiple initiatives can be added to your department plan file.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" y="663395"/>
            <a:ext cx="7199249" cy="5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10854674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Notes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124757" y="1888737"/>
            <a:ext cx="5495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Notes tab is a </a:t>
            </a:r>
            <a:r>
              <a:rPr lang="en-US" sz="2400" dirty="0"/>
              <a:t>free-form space for entering reference notes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i="1" dirty="0"/>
              <a:t>Note</a:t>
            </a:r>
            <a:r>
              <a:rPr lang="en-US" sz="2400" i="1" dirty="0" smtClean="0"/>
              <a:t>: This </a:t>
            </a:r>
            <a:r>
              <a:rPr lang="en-US" sz="2400" i="1" dirty="0"/>
              <a:t>is the only tab where we can enter information into white cells.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40" y="740737"/>
            <a:ext cx="4643231" cy="56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10854674" cy="6245524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Dept_History</a:t>
            </a:r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936754" y="1188285"/>
            <a:ext cx="2838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Department History tab </a:t>
            </a:r>
            <a:r>
              <a:rPr lang="en-US" sz="2400" dirty="0" smtClean="0"/>
              <a:t>is another reference tab that provides historical data for the last year and current year.</a:t>
            </a:r>
          </a:p>
          <a:p>
            <a:endParaRPr lang="en-US" sz="2400" dirty="0" smtClean="0"/>
          </a:p>
          <a:p>
            <a:r>
              <a:rPr lang="en-US" sz="2400" dirty="0" smtClean="0"/>
              <a:t>It also has a view that displays the Rolling 12 months used for that spread method calculation.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22" y="672021"/>
            <a:ext cx="8551128" cy="49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10854674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Summary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103530" y="866012"/>
            <a:ext cx="2838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last step of your budget process is to review your results in the Summary tab. </a:t>
            </a:r>
          </a:p>
          <a:p>
            <a:endParaRPr lang="en-US" sz="2400" dirty="0"/>
          </a:p>
          <a:p>
            <a:r>
              <a:rPr lang="en-US" sz="2400" dirty="0" smtClean="0"/>
              <a:t>This tab cannot be edited as it pulls data from the other tabs.</a:t>
            </a:r>
          </a:p>
          <a:p>
            <a:endParaRPr lang="en-US" sz="2400" dirty="0"/>
          </a:p>
          <a:p>
            <a:r>
              <a:rPr lang="en-US" sz="2400" dirty="0" smtClean="0"/>
              <a:t>It is “best practice” to review this tab for variance analysis and ensure you did not miss any categories.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73" y="568326"/>
            <a:ext cx="8405230" cy="5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10854674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Provider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00297" y="5753169"/>
            <a:ext cx="941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Provider tab allows you to budget volumes and charges by provider.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01" y="663394"/>
            <a:ext cx="9417208" cy="48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13017" y="181155"/>
            <a:ext cx="8051089" cy="624552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Integration Tab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706696" y="1163915"/>
            <a:ext cx="2594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Integration tab allows you to pull in data from other licensed modules such as Capital Planning or Cost Management.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7" y="663395"/>
            <a:ext cx="7444754" cy="56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15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25" y="1694851"/>
            <a:ext cx="7600950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Verify/edit all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blue </a:t>
            </a:r>
            <a:r>
              <a:rPr lang="en-US" dirty="0">
                <a:ea typeface="Segoe UI" pitchFamily="34" charset="0"/>
                <a:cs typeface="Segoe UI" pitchFamily="34" charset="0"/>
              </a:rPr>
              <a:t>cells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Review Current Year Projections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Make manager adjustments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Review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the Next </a:t>
            </a:r>
            <a:r>
              <a:rPr lang="en-US" dirty="0">
                <a:ea typeface="Segoe UI" pitchFamily="34" charset="0"/>
                <a:cs typeface="Segoe UI" pitchFamily="34" charset="0"/>
              </a:rPr>
              <a:t>Year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Budget </a:t>
            </a:r>
            <a:r>
              <a:rPr lang="en-US" dirty="0">
                <a:ea typeface="Segoe UI" pitchFamily="34" charset="0"/>
                <a:cs typeface="Segoe UI" pitchFamily="34" charset="0"/>
              </a:rPr>
              <a:t>– t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otals </a:t>
            </a:r>
            <a:r>
              <a:rPr lang="en-US" dirty="0">
                <a:ea typeface="Segoe UI" pitchFamily="34" charset="0"/>
                <a:cs typeface="Segoe UI" pitchFamily="34" charset="0"/>
              </a:rPr>
              <a:t>and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monthly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spreads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Explain variances by adding comment on each line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with a red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flag 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1351472" y="1029689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spc="140" dirty="0" smtClean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Checklist</a:t>
            </a:r>
            <a:endParaRPr lang="en-US" altLang="en-US" sz="2800" b="1" spc="140" dirty="0">
              <a:solidFill>
                <a:srgbClr val="131331"/>
              </a:solidFill>
              <a:latin typeface="Arial" panose="020B0604020202020204" pitchFamily="34" charset="0"/>
              <a:ea typeface="GulimChe" panose="020B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76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25" y="1841501"/>
            <a:ext cx="8759466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 tab houses the Revenue and Statistics?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 tab do I use to work on FTEs and payroll?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endParaRPr lang="en-US" dirty="0" smtClean="0"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47" y="614272"/>
            <a:ext cx="10779105" cy="1325563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71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851" y="2272822"/>
            <a:ext cx="7600950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What’s the purpose of the Detail </a:t>
            </a:r>
            <a:r>
              <a:rPr lang="en-US" dirty="0" err="1">
                <a:ea typeface="Segoe UI" pitchFamily="34" charset="0"/>
                <a:cs typeface="Segoe UI" pitchFamily="34" charset="0"/>
              </a:rPr>
              <a:t>C</a:t>
            </a:r>
            <a:r>
              <a:rPr lang="en-US" dirty="0" err="1" smtClean="0">
                <a:ea typeface="Segoe UI" pitchFamily="34" charset="0"/>
                <a:cs typeface="Segoe UI" pitchFamily="34" charset="0"/>
              </a:rPr>
              <a:t>alc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 Method?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1532627" y="1391999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spc="140" dirty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Review Questions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91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127" y="2246943"/>
            <a:ext cx="7600950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What kinds of expenses </a:t>
            </a:r>
            <a:r>
              <a:rPr lang="en-US" dirty="0" smtClean="0"/>
              <a:t>can we adjust on </a:t>
            </a:r>
            <a:r>
              <a:rPr lang="en-US" dirty="0"/>
              <a:t>the Expense worksheet?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1557727" y="1179486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spc="140" dirty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Review Questions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93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810" y="2238316"/>
            <a:ext cx="7600950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 does a red flag mean?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1981200" y="1176338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spc="140" dirty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Review Questions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64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24" y="1841501"/>
            <a:ext cx="8293639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You should now </a:t>
            </a:r>
            <a:r>
              <a:rPr lang="en-US" dirty="0">
                <a:ea typeface="Segoe UI" pitchFamily="34" charset="0"/>
                <a:cs typeface="Segoe UI" pitchFamily="34" charset="0"/>
              </a:rPr>
              <a:t>be 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Understand the purpose of each tab in a budget workbook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Understand the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time </a:t>
            </a:r>
            <a:r>
              <a:rPr lang="en-US" dirty="0">
                <a:ea typeface="Segoe UI" pitchFamily="34" charset="0"/>
                <a:cs typeface="Segoe UI" pitchFamily="34" charset="0"/>
              </a:rPr>
              <a:t>series that interface into the plan files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Understand the Budget methods assigned to a revenue or expense account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01" y="874084"/>
            <a:ext cx="10779105" cy="1325563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2: BUDGET PROCESS OVERVIEW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13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290764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Budgets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6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r>
              <a:rPr lang="en-US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By the end of this lesson, you should be 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Enter adjustments 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Apply spreading methodologies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Enter detail accounts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Complete payroll worksheet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Budget for new initiatives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endParaRPr lang="en-US" dirty="0">
              <a:ea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- © 2019 Kaufman, Hall &amp; Associates, LLC. All rights reserved.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Worksheets</a:t>
            </a:r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3: WORKING WITH BUDGETS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17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r>
              <a:rPr lang="en-US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By the end of this lesson, you should be 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Log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into Axiom 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Understand the difference between Windows and Excel Client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Open the Budget User Admin Task Pane 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Open, close, and save a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budget plan file</a:t>
            </a:r>
            <a:endParaRPr lang="en-US" dirty="0">
              <a:ea typeface="Segoe UI" pitchFamily="34" charset="0"/>
              <a:cs typeface="Segoe UI" pitchFamily="34" charset="0"/>
            </a:endParaRP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Navigate between worksheets in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budget plan file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Identify </a:t>
            </a:r>
            <a:r>
              <a:rPr lang="en-US" dirty="0">
                <a:ea typeface="Segoe UI" pitchFamily="34" charset="0"/>
                <a:cs typeface="Segoe UI" pitchFamily="34" charset="0"/>
              </a:rPr>
              <a:t>which cells can be changed, based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on color </a:t>
            </a:r>
            <a:r>
              <a:rPr lang="en-US" dirty="0">
                <a:ea typeface="Segoe UI" pitchFamily="34" charset="0"/>
                <a:cs typeface="Segoe UI" pitchFamily="34" charset="0"/>
              </a:rPr>
              <a:t>coding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- © 2019 Kaufman, Hall &amp; Associates, LLC. All rights reserved.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196" y="2255570"/>
            <a:ext cx="8289985" cy="2618356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What are the spread options for the fixed methodology?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1567132" y="1271229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spc="140" dirty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Review Questions</a:t>
            </a:r>
            <a:endParaRPr lang="en-US" altLang="en-US" sz="2800" b="1" spc="140" dirty="0">
              <a:solidFill>
                <a:srgbClr val="131331"/>
              </a:solidFill>
              <a:latin typeface="Arial" panose="020B0604020202020204" pitchFamily="34" charset="0"/>
              <a:ea typeface="GulimChe" panose="020B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3: WORKING WITH BUDGETS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49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98" y="1841501"/>
            <a:ext cx="10636370" cy="4284663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/>
              <a:t>[</a:t>
            </a:r>
            <a:r>
              <a:rPr lang="en-US" dirty="0" smtClean="0"/>
              <a:t>JobCode</a:t>
            </a:r>
            <a:r>
              <a:rPr lang="en-US" dirty="0"/>
              <a:t>] </a:t>
            </a:r>
            <a:r>
              <a:rPr lang="en-US" dirty="0" smtClean="0"/>
              <a:t>What is the difference between program </a:t>
            </a:r>
            <a:r>
              <a:rPr lang="en-US" dirty="0"/>
              <a:t>additions </a:t>
            </a:r>
            <a:r>
              <a:rPr lang="en-US" dirty="0" smtClean="0"/>
              <a:t>and </a:t>
            </a:r>
            <a:r>
              <a:rPr lang="en-US" dirty="0"/>
              <a:t>position changes? 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[Staffing</a:t>
            </a:r>
            <a:r>
              <a:rPr lang="en-US" dirty="0" smtClean="0"/>
              <a:t>] What type </a:t>
            </a:r>
            <a:r>
              <a:rPr lang="en-US" dirty="0"/>
              <a:t>of </a:t>
            </a:r>
            <a:r>
              <a:rPr lang="en-US" dirty="0" smtClean="0"/>
              <a:t>department </a:t>
            </a:r>
            <a:r>
              <a:rPr lang="en-US" dirty="0"/>
              <a:t>should use the Staffing template? 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[ADC</a:t>
            </a:r>
            <a:r>
              <a:rPr lang="en-US" dirty="0" smtClean="0"/>
              <a:t>] What type </a:t>
            </a:r>
            <a:r>
              <a:rPr lang="en-US" dirty="0"/>
              <a:t>of </a:t>
            </a:r>
            <a:r>
              <a:rPr lang="en-US" dirty="0" smtClean="0"/>
              <a:t>department </a:t>
            </a:r>
            <a:r>
              <a:rPr lang="en-US" dirty="0"/>
              <a:t>should use the ADC template? 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[Employee</a:t>
            </a:r>
            <a:r>
              <a:rPr lang="en-US" dirty="0" smtClean="0"/>
              <a:t>] Can JobCodes </a:t>
            </a:r>
            <a:r>
              <a:rPr lang="en-US" dirty="0"/>
              <a:t>be variable on the Employee tab? 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1377351" y="1021063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spc="140" dirty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Review Questions</a:t>
            </a:r>
            <a:endParaRPr lang="en-US" altLang="en-US" sz="2800" b="1" spc="140" dirty="0">
              <a:solidFill>
                <a:srgbClr val="131331"/>
              </a:solidFill>
              <a:latin typeface="Arial" panose="020B0604020202020204" pitchFamily="34" charset="0"/>
              <a:ea typeface="GulimChe" panose="020B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3: WORKING WITH BUDGETS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22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25" y="1841501"/>
            <a:ext cx="7600950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You should now be </a:t>
            </a:r>
            <a:r>
              <a:rPr lang="en-US" dirty="0">
                <a:ea typeface="Segoe UI" pitchFamily="34" charset="0"/>
                <a:cs typeface="Segoe UI" pitchFamily="34" charset="0"/>
              </a:rPr>
              <a:t>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Enter adjustments 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Apply spreading methodologies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Enter detail accounts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Complete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Labor tabs</a:t>
            </a:r>
            <a:endParaRPr lang="en-US" dirty="0" smtClean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3: WORKING WITH BUDGETS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55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290764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and Submit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05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r>
              <a:rPr lang="en-US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By the end of this lesson, you should be 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Review your budget for completeness and consistency using the SUMMARY tab.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Advance and return budgets through Process Management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endParaRPr lang="en-US" dirty="0">
              <a:ea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- © 2019 Kaufman, Hall &amp; Associates, LLC. All rights reserved.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SUMMARY Worksheet</a:t>
            </a:r>
          </a:p>
        </p:txBody>
      </p:sp>
      <p:pic>
        <p:nvPicPr>
          <p:cNvPr id="389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4: REVIEW AND SUBMIT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63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79589"/>
            <a:ext cx="9428672" cy="4346576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How are the values in the “Final Budget” column different from the “FY(YYYY) Budget” column?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4: REVIEW AND SUBMIT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84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789" y="2014029"/>
            <a:ext cx="9161252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Can changes be made to budgets after they are forwarded to the next approval level in Process Management?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1368725" y="1176339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800" b="1" spc="140" dirty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Review Questions</a:t>
            </a:r>
            <a:endParaRPr lang="en-US" altLang="en-US" sz="2800" b="1" spc="140" dirty="0">
              <a:solidFill>
                <a:srgbClr val="131331"/>
              </a:solidFill>
              <a:latin typeface="Arial" panose="020B0604020202020204" pitchFamily="34" charset="0"/>
              <a:ea typeface="GulimChe" panose="020B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4: REVIEW AND SUBMIT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1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880" y="1779588"/>
            <a:ext cx="8785345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What should you do if you encounter an error during the save process?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4: REVIEW AND SUBMIT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18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7471" y="1333920"/>
            <a:ext cx="10779105" cy="4351338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Accessing </a:t>
            </a:r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Axiom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47" y="1935468"/>
            <a:ext cx="9149151" cy="36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47" y="1841501"/>
            <a:ext cx="8293639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You should now be </a:t>
            </a:r>
            <a:r>
              <a:rPr lang="en-US" dirty="0">
                <a:ea typeface="Segoe UI" pitchFamily="34" charset="0"/>
                <a:cs typeface="Segoe UI" pitchFamily="34" charset="0"/>
              </a:rPr>
              <a:t>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Review your budget for completeness and consistency using the SUMMARY tab.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Advance and return budgets through Process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Management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011" name="Content Placeholder 2"/>
          <p:cNvSpPr txBox="1">
            <a:spLocks/>
          </p:cNvSpPr>
          <p:nvPr/>
        </p:nvSpPr>
        <p:spPr bwMode="auto">
          <a:xfrm>
            <a:off x="1282460" y="1021063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spc="140" dirty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Recap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4: REVIEW AND SUBMIT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21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290764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Printing Budgets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941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r>
              <a:rPr lang="en-US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By the end of this lesson, you should be 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Print your budget</a:t>
            </a:r>
          </a:p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endParaRPr lang="en-US" dirty="0">
              <a:ea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- © 2019 Kaufman, Hall &amp; Associates, LLC. All rights reserved.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Printing Budgets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pic>
        <p:nvPicPr>
          <p:cNvPr id="471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5: PRINTING BUDGETS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25" y="1841501"/>
            <a:ext cx="7600950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You should now be </a:t>
            </a:r>
            <a:r>
              <a:rPr lang="en-US" dirty="0">
                <a:ea typeface="Segoe UI" pitchFamily="34" charset="0"/>
                <a:cs typeface="Segoe UI" pitchFamily="34" charset="0"/>
              </a:rPr>
              <a:t>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Print your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5: PRINTING BUDGETS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48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290764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© 2019 Kaufman, Hall &amp; Associates, LLC.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313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6914" y="276225"/>
            <a:ext cx="5463305" cy="2921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Kaufman Hall Budgeting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Training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25" y="1883227"/>
            <a:ext cx="8310892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You should now be </a:t>
            </a:r>
            <a:r>
              <a:rPr lang="en-US" dirty="0">
                <a:ea typeface="Segoe UI" pitchFamily="34" charset="0"/>
                <a:cs typeface="Segoe UI" pitchFamily="34" charset="0"/>
              </a:rPr>
              <a:t>able to: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Log </a:t>
            </a:r>
            <a:r>
              <a:rPr lang="en-US" dirty="0">
                <a:ea typeface="Segoe UI" pitchFamily="34" charset="0"/>
                <a:cs typeface="Segoe UI" pitchFamily="34" charset="0"/>
              </a:rPr>
              <a:t>in to Axiom Budgeting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Complete </a:t>
            </a:r>
            <a:r>
              <a:rPr lang="en-US" dirty="0">
                <a:ea typeface="Segoe UI" pitchFamily="34" charset="0"/>
                <a:cs typeface="Segoe UI" pitchFamily="34" charset="0"/>
              </a:rPr>
              <a:t>each tab in your budget plan file</a:t>
            </a:r>
          </a:p>
          <a:p>
            <a:pPr marL="457200" indent="-457200"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Segoe UI" pitchFamily="34" charset="0"/>
                <a:cs typeface="Segoe UI" pitchFamily="34" charset="0"/>
              </a:rPr>
              <a:t>Save</a:t>
            </a:r>
            <a:r>
              <a:rPr lang="en-US" dirty="0">
                <a:ea typeface="Segoe UI" pitchFamily="34" charset="0"/>
                <a:cs typeface="Segoe UI" pitchFamily="34" charset="0"/>
              </a:rPr>
              <a:t>, Print and submit budgets for approval</a:t>
            </a:r>
          </a:p>
          <a:p>
            <a:pPr lvl="1">
              <a:buClr>
                <a:schemeClr val="tx2">
                  <a:lumMod val="75000"/>
                </a:schemeClr>
              </a:buClr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chemeClr val="tx2">
                  <a:lumMod val="75000"/>
                </a:schemeClr>
              </a:buClr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04" name="Content Placeholder 2"/>
          <p:cNvSpPr txBox="1">
            <a:spLocks/>
          </p:cNvSpPr>
          <p:nvPr/>
        </p:nvSpPr>
        <p:spPr bwMode="auto">
          <a:xfrm>
            <a:off x="1066800" y="1213990"/>
            <a:ext cx="822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595959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spc="140" dirty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rPr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1735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026" y="1841501"/>
            <a:ext cx="10032521" cy="42846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24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>
                <a:ea typeface="Segoe UI" pitchFamily="34" charset="0"/>
                <a:cs typeface="Segoe UI" pitchFamily="34" charset="0"/>
              </a:rPr>
              <a:t>Refer to the Budget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End User Checklist </a:t>
            </a:r>
            <a:r>
              <a:rPr lang="en-US" dirty="0">
                <a:ea typeface="Segoe UI" pitchFamily="34" charset="0"/>
                <a:cs typeface="Segoe UI" pitchFamily="34" charset="0"/>
              </a:rPr>
              <a:t>appendix in </a:t>
            </a:r>
            <a:r>
              <a:rPr lang="en-US" dirty="0" smtClean="0">
                <a:ea typeface="Segoe UI" pitchFamily="34" charset="0"/>
                <a:cs typeface="Segoe UI" pitchFamily="34" charset="0"/>
              </a:rPr>
              <a:t>your handout</a:t>
            </a:r>
            <a:r>
              <a:rPr lang="en-US" dirty="0"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Process Checklist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76914" y="276225"/>
            <a:ext cx="546330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Kaufman Hall Budgeting User Training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53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7471" y="802257"/>
            <a:ext cx="10779105" cy="48830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Selecting Windows vs Excel Client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7" y="1380193"/>
            <a:ext cx="9669778" cy="46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290764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19" y="2182814"/>
            <a:ext cx="9851365" cy="3146425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4000" b="1" spc="60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Axiom Budgeting User Training</a:t>
            </a:r>
            <a:endParaRPr lang="en-US" sz="4000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3826" y="4170364"/>
            <a:ext cx="2600325" cy="16986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800" b="0" i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Presented by:</a:t>
            </a:r>
          </a:p>
          <a:p>
            <a:pPr>
              <a:defRPr/>
            </a:pPr>
            <a:endParaRPr lang="en-US" sz="1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>
              <a:defRPr/>
            </a:pPr>
            <a:endParaRPr lang="en-US" sz="1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[place client name/logo here]</a:t>
            </a:r>
          </a:p>
          <a:p>
            <a:pPr>
              <a:defRPr/>
            </a:pPr>
            <a:endParaRPr lang="en-US" sz="1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Client City, State</a:t>
            </a:r>
          </a:p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00/00/00</a:t>
            </a:r>
          </a:p>
        </p:txBody>
      </p:sp>
      <p:sp>
        <p:nvSpPr>
          <p:cNvPr id="6" name="Rectangle 5"/>
          <p:cNvSpPr/>
          <p:nvPr/>
        </p:nvSpPr>
        <p:spPr>
          <a:xfrm>
            <a:off x="9018589" y="6446839"/>
            <a:ext cx="1347787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957187" y="231261"/>
            <a:ext cx="2880852" cy="10618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 </a:t>
            </a:r>
            <a:r>
              <a:rPr lang="en-US" sz="2400" dirty="0" smtClean="0"/>
              <a:t>logo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1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2076450" y="1717676"/>
            <a:ext cx="2095500" cy="29495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Database</a:t>
            </a:r>
          </a:p>
        </p:txBody>
      </p:sp>
      <p:grpSp>
        <p:nvGrpSpPr>
          <p:cNvPr id="6147" name="Group 6"/>
          <p:cNvGrpSpPr>
            <a:grpSpLocks/>
          </p:cNvGrpSpPr>
          <p:nvPr/>
        </p:nvGrpSpPr>
        <p:grpSpPr bwMode="auto">
          <a:xfrm>
            <a:off x="5235576" y="1992314"/>
            <a:ext cx="2252663" cy="1703387"/>
            <a:chOff x="4824248" y="2506717"/>
            <a:chExt cx="2454166" cy="1855075"/>
          </a:xfrm>
        </p:grpSpPr>
        <p:sp>
          <p:nvSpPr>
            <p:cNvPr id="8" name="Flowchart: Internal Storage 7"/>
            <p:cNvSpPr/>
            <p:nvPr/>
          </p:nvSpPr>
          <p:spPr>
            <a:xfrm>
              <a:off x="4824248" y="2506717"/>
              <a:ext cx="1701831" cy="1135866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lowchart: Internal Storage 8"/>
            <p:cNvSpPr/>
            <p:nvPr/>
          </p:nvSpPr>
          <p:spPr>
            <a:xfrm>
              <a:off x="5149395" y="2849033"/>
              <a:ext cx="1703561" cy="1134138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lowchart: Internal Storage 9"/>
            <p:cNvSpPr/>
            <p:nvPr/>
          </p:nvSpPr>
          <p:spPr>
            <a:xfrm>
              <a:off x="5576583" y="3225926"/>
              <a:ext cx="1701831" cy="1135866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29163" y="3814763"/>
            <a:ext cx="347345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Spreadsheets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V="1">
            <a:off x="3124201" y="4957764"/>
            <a:ext cx="3571875" cy="1049337"/>
          </a:xfrm>
          <a:prstGeom prst="curvedDownArrow">
            <a:avLst>
              <a:gd name="adj1" fmla="val 43949"/>
              <a:gd name="adj2" fmla="val 80721"/>
              <a:gd name="adj3" fmla="val 577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150" name="Group 12"/>
          <p:cNvGrpSpPr>
            <a:grpSpLocks/>
          </p:cNvGrpSpPr>
          <p:nvPr/>
        </p:nvGrpSpPr>
        <p:grpSpPr bwMode="auto">
          <a:xfrm>
            <a:off x="8442326" y="2301875"/>
            <a:ext cx="1560513" cy="1651000"/>
            <a:chOff x="7252138" y="2250531"/>
            <a:chExt cx="1560786" cy="1651437"/>
          </a:xfrm>
        </p:grpSpPr>
        <p:sp>
          <p:nvSpPr>
            <p:cNvPr id="14" name="Frame 13"/>
            <p:cNvSpPr/>
            <p:nvPr/>
          </p:nvSpPr>
          <p:spPr>
            <a:xfrm>
              <a:off x="7252138" y="2250531"/>
              <a:ext cx="1560786" cy="115918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>
              <a:off x="7252138" y="3524043"/>
              <a:ext cx="1560786" cy="377925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588376" y="4194175"/>
            <a:ext cx="12684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7631114" y="2767014"/>
            <a:ext cx="687387" cy="414337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Curved Down Arrow 17"/>
          <p:cNvSpPr/>
          <p:nvPr/>
        </p:nvSpPr>
        <p:spPr>
          <a:xfrm rot="10800000" flipV="1">
            <a:off x="2790826" y="458789"/>
            <a:ext cx="3571875" cy="1049337"/>
          </a:xfrm>
          <a:prstGeom prst="curvedDownArrow">
            <a:avLst>
              <a:gd name="adj1" fmla="val 43949"/>
              <a:gd name="adj2" fmla="val 80721"/>
              <a:gd name="adj3" fmla="val 577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7471" y="802257"/>
            <a:ext cx="10779105" cy="48830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  <a:ea typeface="ヒラギノ角ゴ Pro W3" pitchFamily="127" charset="-128"/>
                <a:cs typeface="Calibri" panose="020F0502020204030204" pitchFamily="34" charset="0"/>
              </a:rPr>
              <a:t>Open Application Menu to select the “Budgeting” Task Pane</a:t>
            </a:r>
            <a:endParaRPr lang="en-US" altLang="en-US" b="1" dirty="0">
              <a:latin typeface="Calibri" panose="020F0502020204030204" pitchFamily="34" charset="0"/>
              <a:ea typeface="ヒラギノ角ゴ Pro W3" pitchFamily="127" charset="-128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8318" y="276225"/>
            <a:ext cx="6849373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40" baseline="0">
                <a:solidFill>
                  <a:srgbClr val="131331"/>
                </a:solidFill>
                <a:latin typeface="Arial" panose="020B0604020202020204" pitchFamily="34" charset="0"/>
                <a:ea typeface="GulimChe" panose="020B0609000101010101" pitchFamily="49" charset="-127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1: GETTING STARTED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01" y="1398159"/>
            <a:ext cx="7476873" cy="4521031"/>
          </a:xfrm>
          <a:prstGeom prst="rect">
            <a:avLst/>
          </a:prstGeom>
        </p:spPr>
      </p:pic>
      <p:pic>
        <p:nvPicPr>
          <p:cNvPr id="1026" name="Picture 2" descr="C:\Users\aestey\AppData\Local\Temp\SNAGHTML8ad4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62" y="3243757"/>
            <a:ext cx="16668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Kaufman Hall Axiom 1">
      <a:dk1>
        <a:srgbClr val="161434"/>
      </a:dk1>
      <a:lt1>
        <a:srgbClr val="FFFFFF"/>
      </a:lt1>
      <a:dk2>
        <a:srgbClr val="161434"/>
      </a:dk2>
      <a:lt2>
        <a:srgbClr val="F9A81A"/>
      </a:lt2>
      <a:accent1>
        <a:srgbClr val="68C1A5"/>
      </a:accent1>
      <a:accent2>
        <a:srgbClr val="812B90"/>
      </a:accent2>
      <a:accent3>
        <a:srgbClr val="0EBFF1"/>
      </a:accent3>
      <a:accent4>
        <a:srgbClr val="00A6B3"/>
      </a:accent4>
      <a:accent5>
        <a:srgbClr val="C91A8A"/>
      </a:accent5>
      <a:accent6>
        <a:srgbClr val="0957A5"/>
      </a:accent6>
      <a:hlink>
        <a:srgbClr val="F9A81A"/>
      </a:hlink>
      <a:folHlink>
        <a:srgbClr val="1A12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D54DF3EEBABD4785D418F2A85E6463" ma:contentTypeVersion="9" ma:contentTypeDescription="Create a new document." ma:contentTypeScope="" ma:versionID="3ee971d7eb7d5d9163bb7a9f608f27e9">
  <xsd:schema xmlns:xsd="http://www.w3.org/2001/XMLSchema" xmlns:xs="http://www.w3.org/2001/XMLSchema" xmlns:p="http://schemas.microsoft.com/office/2006/metadata/properties" xmlns:ns2="9bc14fce-67e7-41c7-923c-4fcfa8e37dfb" xmlns:ns3="73fe83da-b80f-476d-83c3-821d18c9e561" targetNamespace="http://schemas.microsoft.com/office/2006/metadata/properties" ma:root="true" ma:fieldsID="0d133b2f97946a72b2bda70a2e232e8f" ns2:_="" ns3:_="">
    <xsd:import namespace="9bc14fce-67e7-41c7-923c-4fcfa8e37dfb"/>
    <xsd:import namespace="73fe83da-b80f-476d-83c3-821d18c9e5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14fce-67e7-41c7-923c-4fcfa8e37d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e83da-b80f-476d-83c3-821d18c9e56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c14fce-67e7-41c7-923c-4fcfa8e37dfb">KHADOCID-1996830912-689</_dlc_DocId>
    <_dlc_DocIdUrl xmlns="9bc14fce-67e7-41c7-923c-4fcfa8e37dfb">
      <Url>http://workspaces.kaufmanhall.net/software/HCSW/Software%20Consulting/_layouts/15/DocIdRedir.aspx?ID=KHADOCID-1996830912-689</Url>
      <Description>KHADOCID-1996830912-689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E942E-CA0F-47A7-BE93-20C12DAB2CA3}"/>
</file>

<file path=customXml/itemProps2.xml><?xml version="1.0" encoding="utf-8"?>
<ds:datastoreItem xmlns:ds="http://schemas.openxmlformats.org/officeDocument/2006/customXml" ds:itemID="{6797BC1A-11B7-4A21-B76F-4B7BDF496AC6}"/>
</file>

<file path=customXml/itemProps3.xml><?xml version="1.0" encoding="utf-8"?>
<ds:datastoreItem xmlns:ds="http://schemas.openxmlformats.org/officeDocument/2006/customXml" ds:itemID="{A3B099B7-346B-4004-8DDB-074F43661F88}"/>
</file>

<file path=customXml/itemProps4.xml><?xml version="1.0" encoding="utf-8"?>
<ds:datastoreItem xmlns:ds="http://schemas.openxmlformats.org/officeDocument/2006/customXml" ds:itemID="{424E4594-2E20-4FCB-ACD4-89AA48AD43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2130</Words>
  <Application>Microsoft Office PowerPoint</Application>
  <PresentationFormat>Widescreen</PresentationFormat>
  <Paragraphs>334</Paragraphs>
  <Slides>72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GulimChe</vt:lpstr>
      <vt:lpstr>Segoe UI</vt:lpstr>
      <vt:lpstr>ヒラギノ角ゴ Pro W3</vt:lpstr>
      <vt:lpstr>1_Office Theme</vt:lpstr>
      <vt:lpstr>BUDGETING USER TRAINING</vt:lpstr>
      <vt:lpstr>Agenda</vt:lpstr>
      <vt:lpstr>Course Objectives</vt:lpstr>
      <vt:lpstr>Getting Started</vt:lpstr>
      <vt:lpstr>Lesson 1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Questions</vt:lpstr>
      <vt:lpstr>Review Questions</vt:lpstr>
      <vt:lpstr>Review Questions</vt:lpstr>
      <vt:lpstr>Review Questions</vt:lpstr>
      <vt:lpstr>Review Questions</vt:lpstr>
      <vt:lpstr>Recap</vt:lpstr>
      <vt:lpstr>Questions?</vt:lpstr>
      <vt:lpstr>Budget Process Overview</vt:lpstr>
      <vt:lpstr>Lesson 2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Questions</vt:lpstr>
      <vt:lpstr>PowerPoint Presentation</vt:lpstr>
      <vt:lpstr>PowerPoint Presentation</vt:lpstr>
      <vt:lpstr>PowerPoint Presentation</vt:lpstr>
      <vt:lpstr>Recap</vt:lpstr>
      <vt:lpstr>Questions?</vt:lpstr>
      <vt:lpstr>Working with Budgets</vt:lpstr>
      <vt:lpstr>Lesson 3 Objectives</vt:lpstr>
      <vt:lpstr>PowerPoint Presentation</vt:lpstr>
      <vt:lpstr>PowerPoint Presentation</vt:lpstr>
      <vt:lpstr>PowerPoint Presentation</vt:lpstr>
      <vt:lpstr>Recap</vt:lpstr>
      <vt:lpstr>Questions?</vt:lpstr>
      <vt:lpstr>Review and Submit</vt:lpstr>
      <vt:lpstr>Lesson 4 Objectives</vt:lpstr>
      <vt:lpstr>PowerPoint Presentation</vt:lpstr>
      <vt:lpstr>Review Questions</vt:lpstr>
      <vt:lpstr>PowerPoint Presentation</vt:lpstr>
      <vt:lpstr>Review Questions</vt:lpstr>
      <vt:lpstr>PowerPoint Presentation</vt:lpstr>
      <vt:lpstr>Questions?</vt:lpstr>
      <vt:lpstr>Printing Budgets</vt:lpstr>
      <vt:lpstr>Lesson 5 Objectives</vt:lpstr>
      <vt:lpstr>PowerPoint Presentation</vt:lpstr>
      <vt:lpstr>Recap</vt:lpstr>
      <vt:lpstr>Questions?</vt:lpstr>
      <vt:lpstr>Wrap-Up</vt:lpstr>
      <vt:lpstr>Kaufman Hall Budgeting User Training</vt:lpstr>
      <vt:lpstr>Budget Process Checklist</vt:lpstr>
      <vt:lpstr>Questions?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Wilson</dc:creator>
  <cp:lastModifiedBy>Estey, Angela</cp:lastModifiedBy>
  <cp:revision>95</cp:revision>
  <dcterms:created xsi:type="dcterms:W3CDTF">2018-12-28T17:10:40Z</dcterms:created>
  <dcterms:modified xsi:type="dcterms:W3CDTF">2019-04-20T14:53:28Z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0x01010070D54DF3EEBABD4785D418F2A85E6463</vt:lpwstr>
  </property>
  <property fmtid="{D5CDD505-2E9C-101B-9397-08002B2CF9AE}" pid="3" name="_dlc_DocIdItemGuid">
    <vt:lpwstr>43d13419-035e-486c-9661-f1aa0a922c2f</vt:lpwstr>
  </property>
</Properties>
</file>